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661" r:id="rId2"/>
  </p:sldMasterIdLst>
  <p:notesMasterIdLst>
    <p:notesMasterId r:id="rId27"/>
  </p:notesMasterIdLst>
  <p:sldIdLst>
    <p:sldId id="256" r:id="rId3"/>
    <p:sldId id="259" r:id="rId4"/>
    <p:sldId id="268" r:id="rId5"/>
    <p:sldId id="278" r:id="rId6"/>
    <p:sldId id="273" r:id="rId7"/>
    <p:sldId id="604" r:id="rId8"/>
    <p:sldId id="270" r:id="rId9"/>
    <p:sldId id="271" r:id="rId10"/>
    <p:sldId id="603" r:id="rId11"/>
    <p:sldId id="610" r:id="rId12"/>
    <p:sldId id="605" r:id="rId13"/>
    <p:sldId id="606" r:id="rId14"/>
    <p:sldId id="611" r:id="rId15"/>
    <p:sldId id="272" r:id="rId16"/>
    <p:sldId id="285" r:id="rId17"/>
    <p:sldId id="288" r:id="rId18"/>
    <p:sldId id="280" r:id="rId19"/>
    <p:sldId id="279" r:id="rId20"/>
    <p:sldId id="286" r:id="rId21"/>
    <p:sldId id="287" r:id="rId22"/>
    <p:sldId id="607" r:id="rId23"/>
    <p:sldId id="608" r:id="rId24"/>
    <p:sldId id="609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45F"/>
    <a:srgbClr val="81C341"/>
    <a:srgbClr val="1D818C"/>
    <a:srgbClr val="F89726"/>
    <a:srgbClr val="F2B541"/>
    <a:srgbClr val="084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CEAB0-3593-4CC0-9166-3D880929FA62}" type="datetimeFigureOut">
              <a:rPr lang="en-CA" smtClean="0"/>
              <a:t>2021-11-25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A31C-FE33-4374-A518-F5C010B0BE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9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BA07-46EF-44BF-B02A-E2B62A391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BA07-46EF-44BF-B02A-E2B62A391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BA07-46EF-44BF-B02A-E2B62A3916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42D3-960B-0947-8FB7-18AE2F5AF4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704D7-18A8-F249-A067-99F9A238F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E3D1-E5C0-0849-828C-396F86C04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A89F80-F8FF-B54E-BC15-B0838754538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47800" y="1487488"/>
            <a:ext cx="9129713" cy="414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43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55F6-8247-AB4A-A9A9-33A058AD4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CC282-E817-BF4C-81AC-AC6F3731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61234-B65B-D246-A318-25621F05F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8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0362-78EF-334D-8D89-05107DC04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955D6-F5B5-9045-A890-A711ECFEE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95B7-3ECC-3643-9B1E-98834F3EC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2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730-DD25-1344-BA66-E542820BC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2C820-96C4-E449-9F15-D5036C4E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37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437CA-C888-E843-A2E8-CF46C05CD251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5378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E94EC-A38E-F145-85A2-435EA0FE7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7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14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7E32BC-7EA5-E14B-8413-11DBA5784065}"/>
              </a:ext>
            </a:extLst>
          </p:cNvPr>
          <p:cNvSpPr/>
          <p:nvPr userDrawn="1"/>
        </p:nvSpPr>
        <p:spPr>
          <a:xfrm>
            <a:off x="0" y="6146556"/>
            <a:ext cx="12192000" cy="711446"/>
          </a:xfrm>
          <a:prstGeom prst="rect">
            <a:avLst/>
          </a:prstGeom>
          <a:solidFill>
            <a:srgbClr val="084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475156-DACB-F143-924D-F80B2C8E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479" y="4841666"/>
            <a:ext cx="1765591" cy="2016334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F4363C2A-89E1-BC43-9F1C-C0D9A34BD4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6" y="380256"/>
            <a:ext cx="2130361" cy="4565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26DB2E-31E9-6F48-BC3C-72C5765D5C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944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EA681E-AA7B-9744-8F82-68D47A4B1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22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7E32BC-7EA5-E14B-8413-11DBA5784065}"/>
              </a:ext>
            </a:extLst>
          </p:cNvPr>
          <p:cNvSpPr/>
          <p:nvPr userDrawn="1"/>
        </p:nvSpPr>
        <p:spPr>
          <a:xfrm>
            <a:off x="0" y="6146556"/>
            <a:ext cx="12192000" cy="711446"/>
          </a:xfrm>
          <a:prstGeom prst="rect">
            <a:avLst/>
          </a:prstGeom>
          <a:solidFill>
            <a:srgbClr val="084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475156-DACB-F143-924D-F80B2C8E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479" y="4841666"/>
            <a:ext cx="1765591" cy="2016334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F4363C2A-89E1-BC43-9F1C-C0D9A34BD4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6" y="380256"/>
            <a:ext cx="2130361" cy="456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039BD-C6AB-E24E-A628-14E1248CE1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66" y="4070194"/>
            <a:ext cx="4614528" cy="181956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3268FC3-0E65-AD42-A2D3-3AF956353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6898" y="836762"/>
            <a:ext cx="667958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rgbClr val="0944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4647DD7-5BC0-9248-BD4D-C14528A2F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6898" y="1660673"/>
            <a:ext cx="6679580" cy="40710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47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7E32BC-7EA5-E14B-8413-11DBA5784065}"/>
              </a:ext>
            </a:extLst>
          </p:cNvPr>
          <p:cNvSpPr/>
          <p:nvPr userDrawn="1"/>
        </p:nvSpPr>
        <p:spPr>
          <a:xfrm>
            <a:off x="0" y="6146556"/>
            <a:ext cx="12192000" cy="711446"/>
          </a:xfrm>
          <a:prstGeom prst="rect">
            <a:avLst/>
          </a:prstGeom>
          <a:solidFill>
            <a:srgbClr val="084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475156-DACB-F143-924D-F80B2C8E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479" y="4841666"/>
            <a:ext cx="1765591" cy="2016334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F4363C2A-89E1-BC43-9F1C-C0D9A34BD4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6" y="380256"/>
            <a:ext cx="2130361" cy="456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039BD-C6AB-E24E-A628-14E1248CE1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08" y="2141652"/>
            <a:ext cx="5775734" cy="2277444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DAF8FAE-8EA5-6C4D-8E0D-BEE63678E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304" y="1045544"/>
            <a:ext cx="5364174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rgbClr val="0944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934EC98-BF8B-2141-A337-B381242F3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304" y="1869456"/>
            <a:ext cx="5364174" cy="367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2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7E32BC-7EA5-E14B-8413-11DBA5784065}"/>
              </a:ext>
            </a:extLst>
          </p:cNvPr>
          <p:cNvSpPr/>
          <p:nvPr userDrawn="1"/>
        </p:nvSpPr>
        <p:spPr>
          <a:xfrm>
            <a:off x="0" y="6146556"/>
            <a:ext cx="12192000" cy="711446"/>
          </a:xfrm>
          <a:prstGeom prst="rect">
            <a:avLst/>
          </a:prstGeom>
          <a:solidFill>
            <a:srgbClr val="084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475156-DACB-F143-924D-F80B2C8E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479" y="4841666"/>
            <a:ext cx="1765591" cy="2016334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F4363C2A-89E1-BC43-9F1C-C0D9A34BD4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6" y="380256"/>
            <a:ext cx="2130361" cy="456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039BD-C6AB-E24E-A628-14E1248CE1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" b="346"/>
          <a:stretch/>
        </p:blipFill>
        <p:spPr>
          <a:xfrm>
            <a:off x="1310976" y="1490500"/>
            <a:ext cx="9832305" cy="38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3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9DA6-6FF5-9C4F-BD9E-2F467AC68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0B2C-E5A3-0243-86FA-4F6D99DF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863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86358C-1325-7D4A-9AD4-95D2632F6A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4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D7E3E5-82E9-5B49-8E69-CDF7AA42C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64" y="2253847"/>
            <a:ext cx="9177281" cy="24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C8278B-90E6-684C-879D-7529680BA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7A009B-2EAC-D243-8064-16D155FFC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45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0C342"/>
                </a:solidFill>
              </a:rPr>
              <a:t> </a:t>
            </a:r>
          </a:p>
        </p:txBody>
      </p:sp>
      <p:pic>
        <p:nvPicPr>
          <p:cNvPr id="4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88806D-9FBF-0B47-A6E8-B50060C26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79" y="1773238"/>
            <a:ext cx="1613841" cy="16557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1F0028-3966-5E42-A624-D04438ED6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1" y="3317138"/>
            <a:ext cx="10933153" cy="1426388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81C341"/>
                </a:solidFill>
                <a:latin typeface="+mn-lt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344A6A-95F0-654C-9029-0E9A8305F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771" y="4653998"/>
            <a:ext cx="10933153" cy="66013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75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1013C24-FC56-1548-A482-6202F343E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7A009B-2EAC-D243-8064-16D155FFC898}"/>
              </a:ext>
            </a:extLst>
          </p:cNvPr>
          <p:cNvSpPr/>
          <p:nvPr userDrawn="1"/>
        </p:nvSpPr>
        <p:spPr>
          <a:xfrm>
            <a:off x="-1000664" y="8753622"/>
            <a:ext cx="12192000" cy="6858000"/>
          </a:xfrm>
          <a:prstGeom prst="rect">
            <a:avLst/>
          </a:prstGeom>
          <a:solidFill>
            <a:srgbClr val="08445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0C342"/>
                </a:solidFill>
              </a:rPr>
              <a:t> </a:t>
            </a:r>
          </a:p>
        </p:txBody>
      </p:sp>
      <p:pic>
        <p:nvPicPr>
          <p:cNvPr id="4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88806D-9FBF-0B47-A6E8-B50060C26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78" y="1739718"/>
            <a:ext cx="1613841" cy="16557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934BFCD-5927-C843-BBD5-2DB99E584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1" y="3317138"/>
            <a:ext cx="10933153" cy="1426388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7BA5621-F467-E94F-AE4B-9CA339D38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771" y="4653998"/>
            <a:ext cx="10933153" cy="66013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5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3B51F0-FF78-5746-9BED-3520820E19D7}"/>
              </a:ext>
            </a:extLst>
          </p:cNvPr>
          <p:cNvSpPr/>
          <p:nvPr userDrawn="1"/>
        </p:nvSpPr>
        <p:spPr>
          <a:xfrm>
            <a:off x="0" y="2865"/>
            <a:ext cx="4883359" cy="6855135"/>
          </a:xfrm>
          <a:prstGeom prst="rect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223C43C-2205-F143-8772-178323A5B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430917" y="1304940"/>
            <a:ext cx="1182127" cy="124997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3DE3EE-7D8E-CD4F-A89D-074D904A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17" y="2973784"/>
            <a:ext cx="4111343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kern="1200" dirty="0">
                <a:solidFill>
                  <a:srgbClr val="0944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DA234F-2AE8-ED4B-912F-12FF68C079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5208" y="777127"/>
            <a:ext cx="6365875" cy="55292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E5E083-571B-0541-9238-8227AF75DB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866" y="3907026"/>
            <a:ext cx="4111625" cy="5191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7048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3B51F0-FF78-5746-9BED-3520820E19D7}"/>
              </a:ext>
            </a:extLst>
          </p:cNvPr>
          <p:cNvSpPr/>
          <p:nvPr userDrawn="1"/>
        </p:nvSpPr>
        <p:spPr>
          <a:xfrm>
            <a:off x="0" y="2865"/>
            <a:ext cx="4883359" cy="6855135"/>
          </a:xfrm>
          <a:prstGeom prst="rect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223C43C-2205-F143-8772-178323A5B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430917" y="1304940"/>
            <a:ext cx="1182127" cy="124997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3DE3EE-7D8E-CD4F-A89D-074D904A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17" y="2973784"/>
            <a:ext cx="4111343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kern="1200" dirty="0">
                <a:solidFill>
                  <a:srgbClr val="0944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F79F3D8-5D7C-4941-BD2C-DEB6871918B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62625" y="612775"/>
            <a:ext cx="5762625" cy="5632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0632D-A04A-F74E-B3A4-8F7D34859C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866" y="3907026"/>
            <a:ext cx="4111625" cy="5191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58264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7AA75B-8AAF-9448-82BF-10BFD2AC15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3356" y="0"/>
            <a:ext cx="730864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B51F0-FF78-5746-9BED-3520820E19D7}"/>
              </a:ext>
            </a:extLst>
          </p:cNvPr>
          <p:cNvSpPr/>
          <p:nvPr userDrawn="1"/>
        </p:nvSpPr>
        <p:spPr>
          <a:xfrm>
            <a:off x="0" y="2865"/>
            <a:ext cx="4883359" cy="6855135"/>
          </a:xfrm>
          <a:prstGeom prst="rect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223C43C-2205-F143-8772-178323A5B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430917" y="1304940"/>
            <a:ext cx="1182127" cy="124997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3DE3EE-7D8E-CD4F-A89D-074D904A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17" y="2973784"/>
            <a:ext cx="4111343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kern="1200" dirty="0">
                <a:solidFill>
                  <a:srgbClr val="0944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C8FE67-DA75-E84E-BAF3-5A8B55A63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866" y="3907026"/>
            <a:ext cx="4111625" cy="5191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338951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ody of water&#10;&#10;Description automatically generated">
            <a:extLst>
              <a:ext uri="{FF2B5EF4-FFF2-40B4-BE49-F238E27FC236}">
                <a16:creationId xmlns:a16="http://schemas.microsoft.com/office/drawing/2014/main" id="{5F690722-D8F5-8240-ACFE-CB343F2E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65"/>
            <a:ext cx="12192000" cy="6855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3B51F0-FF78-5746-9BED-3520820E19D7}"/>
              </a:ext>
            </a:extLst>
          </p:cNvPr>
          <p:cNvSpPr/>
          <p:nvPr userDrawn="1"/>
        </p:nvSpPr>
        <p:spPr>
          <a:xfrm>
            <a:off x="0" y="2865"/>
            <a:ext cx="4883359" cy="6855135"/>
          </a:xfrm>
          <a:prstGeom prst="rect">
            <a:avLst/>
          </a:prstGeom>
          <a:solidFill>
            <a:srgbClr val="81C341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223C43C-2205-F143-8772-178323A5B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430917" y="1304940"/>
            <a:ext cx="1182127" cy="124997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3DE3EE-7D8E-CD4F-A89D-074D904A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17" y="2973784"/>
            <a:ext cx="4111343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kern="1200" dirty="0">
                <a:solidFill>
                  <a:srgbClr val="0944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9FBFA-57D7-094D-ABD7-A0AC2DFAD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866" y="3907026"/>
            <a:ext cx="4111625" cy="5191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3313629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7A009B-2EAC-D243-8064-16D155FFC898}"/>
              </a:ext>
            </a:extLst>
          </p:cNvPr>
          <p:cNvSpPr/>
          <p:nvPr userDrawn="1"/>
        </p:nvSpPr>
        <p:spPr>
          <a:xfrm>
            <a:off x="-1000664" y="8753622"/>
            <a:ext cx="12192000" cy="6858000"/>
          </a:xfrm>
          <a:prstGeom prst="rect">
            <a:avLst/>
          </a:prstGeom>
          <a:solidFill>
            <a:srgbClr val="08445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80C342"/>
                </a:solidFill>
              </a:rPr>
              <a:t> </a:t>
            </a:r>
          </a:p>
        </p:txBody>
      </p:sp>
      <p:pic>
        <p:nvPicPr>
          <p:cNvPr id="8" name="Picture 7" descr="A large body of water&#10;&#10;Description automatically generated">
            <a:extLst>
              <a:ext uri="{FF2B5EF4-FFF2-40B4-BE49-F238E27FC236}">
                <a16:creationId xmlns:a16="http://schemas.microsoft.com/office/drawing/2014/main" id="{A6355080-CA22-124D-90EB-8E6FB2C4E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65"/>
            <a:ext cx="12192000" cy="68551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D29F52-4A6D-A34D-83D2-F3347A2742B8}"/>
              </a:ext>
            </a:extLst>
          </p:cNvPr>
          <p:cNvSpPr/>
          <p:nvPr userDrawn="1"/>
        </p:nvSpPr>
        <p:spPr>
          <a:xfrm>
            <a:off x="0" y="2191073"/>
            <a:ext cx="12192000" cy="2851190"/>
          </a:xfrm>
          <a:prstGeom prst="rect">
            <a:avLst/>
          </a:prstGeom>
          <a:solidFill>
            <a:srgbClr val="F2B54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AC767F5-1EBB-664E-8B4C-34D4A608F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5568986" y="1633810"/>
            <a:ext cx="1054028" cy="11145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200DE4-8D7F-DD4D-8D80-D634272452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2749097"/>
            <a:ext cx="10790237" cy="218916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edit Master text styles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magna.”</a:t>
            </a:r>
          </a:p>
        </p:txBody>
      </p:sp>
    </p:spTree>
    <p:extLst>
      <p:ext uri="{BB962C8B-B14F-4D97-AF65-F5344CB8AC3E}">
        <p14:creationId xmlns:p14="http://schemas.microsoft.com/office/powerpoint/2010/main" val="1342900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DAF6DC6-FC96-6948-959F-9ED53339B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425755"/>
            <a:ext cx="10515600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944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AE14F0CF-CA17-0D4D-9955-D81A7BA85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362174" y="274321"/>
            <a:ext cx="775746" cy="820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F83C1E-1B58-124C-A7A7-C685A05F8F9B}"/>
              </a:ext>
            </a:extLst>
          </p:cNvPr>
          <p:cNvSpPr/>
          <p:nvPr userDrawn="1"/>
        </p:nvSpPr>
        <p:spPr>
          <a:xfrm>
            <a:off x="0" y="6583679"/>
            <a:ext cx="12192000" cy="311902"/>
          </a:xfrm>
          <a:prstGeom prst="rect">
            <a:avLst/>
          </a:prstGeom>
          <a:solidFill>
            <a:srgbClr val="F89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9BC036D-712A-6E45-81B8-D57713A24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139330"/>
            <a:ext cx="2978331" cy="2444349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8B483D5-F328-1B41-9AFA-B4EDE0C5AC5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04916" y="2235113"/>
            <a:ext cx="10012021" cy="2992601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ea. </a:t>
            </a:r>
            <a:r>
              <a:rPr lang="en-US" dirty="0" err="1"/>
              <a:t>aliquip</a:t>
            </a:r>
            <a:r>
              <a:rPr lang="en-US" dirty="0"/>
              <a:t> ex 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A1E6E3C-5A71-AF4C-B460-D53611F5C5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4917" y="1575640"/>
            <a:ext cx="5276850" cy="587375"/>
          </a:xfrm>
        </p:spPr>
        <p:txBody>
          <a:bodyPr/>
          <a:lstStyle>
            <a:lvl1pPr>
              <a:buNone/>
              <a:defRPr sz="3200" b="1">
                <a:solidFill>
                  <a:srgbClr val="09445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645384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DB87C0-95F3-B94B-B07B-AC69C37669E4}"/>
              </a:ext>
            </a:extLst>
          </p:cNvPr>
          <p:cNvSpPr/>
          <p:nvPr userDrawn="1"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rgbClr val="0944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4F0CF-CA17-0D4D-9955-D81A7BA85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70" t="-8203" r="-35062" b="969"/>
          <a:stretch/>
        </p:blipFill>
        <p:spPr>
          <a:xfrm>
            <a:off x="281358" y="215741"/>
            <a:ext cx="1075521" cy="775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F83C1E-1B58-124C-A7A7-C685A05F8F9B}"/>
              </a:ext>
            </a:extLst>
          </p:cNvPr>
          <p:cNvSpPr/>
          <p:nvPr userDrawn="1"/>
        </p:nvSpPr>
        <p:spPr>
          <a:xfrm>
            <a:off x="0" y="6583679"/>
            <a:ext cx="12192000" cy="311902"/>
          </a:xfrm>
          <a:prstGeom prst="rect">
            <a:avLst/>
          </a:prstGeom>
          <a:solidFill>
            <a:srgbClr val="F89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5BD72F1-5980-3D4A-B389-B381D30A9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491" y="3538424"/>
            <a:ext cx="3710509" cy="304525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634599-BD81-BB44-9C46-C96780D6D4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859" y="2456621"/>
            <a:ext cx="10787084" cy="2992601"/>
          </a:xfrm>
        </p:spPr>
        <p:txBody>
          <a:bodyPr numCol="2" spcCol="360000"/>
          <a:lstStyle>
            <a:lvl1pPr marL="0" marR="0" indent="0" algn="l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ea.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117BF3-129A-9347-96EF-D77A1E082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860" y="1797148"/>
            <a:ext cx="5276850" cy="587375"/>
          </a:xfrm>
        </p:spPr>
        <p:txBody>
          <a:bodyPr/>
          <a:lstStyle>
            <a:lvl1pPr>
              <a:buNone/>
              <a:defRPr sz="3200" b="1">
                <a:solidFill>
                  <a:srgbClr val="09445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8668461-1CAE-064D-8089-7198809C1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4783"/>
            <a:ext cx="10515600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3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0B6F-3A00-4B48-8A90-AA516D6A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5A67D-7133-4F45-A2E0-62061E6D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91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7423-9A46-284B-AB3D-94F379115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E0D60-ECA8-0C41-8F65-E224018A1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02E2F-B6F1-BD4E-A1D8-ABC2096D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DB12B-3410-134B-BE34-6E639DAC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0001B-F664-CA46-8736-F19E7A36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6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0FA9-46B0-9545-AEBA-88E2C918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99CF-83DA-C246-933C-A63918EF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41111-234A-B84F-B442-703E463F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4F26D-189B-904D-8C72-9CCC32EC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8361-367C-514C-8CF5-ADB86636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2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756B-956E-AA45-869E-391D5710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D2B24-6C7C-AB4F-B1E8-8769A11F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9581-DBEC-1244-929F-A7B8B02A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E2A52-3C80-0349-B00C-8FD6DEB9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41E4-B14A-C947-8A9A-ECF6BE08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5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6948-9D14-844B-9F52-BE9E2E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9872D-380E-5849-A446-FD0BB3A06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1A0EB-DDCF-114B-A826-40D3EA869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CCDF0-E2FE-CE4D-94A8-B9CBE9D7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8A98-C8F8-3C40-9EBE-18CF859F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06A15-AA3C-4E46-A1CE-FDF72EF7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9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ED2E-EDE9-5349-8026-545D340B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ECB3C-FB00-894B-B28F-B7674781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F7DDE-275A-B64C-97AE-9DC4ECB87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EA8D3-AC74-A540-B6A7-E753ECED5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97C4F-CB2A-9D42-B285-2A549C420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C6848-C880-8B45-AB1C-9A3E5321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75181-2787-4443-AF20-61ADC3DD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860B1-336E-BA49-A6AE-3B7DB5EA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70DF-1600-944C-8882-01CCB7F9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12153-A9E4-CB45-99D2-A2F05F8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1FDCB-14FF-FA4D-8956-CBEE614F2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3E776-12E3-0740-931E-4B057FB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0204-DB51-9643-A72E-302953AA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8D661-128F-5D46-A3A2-D8475474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9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3AA0-57BD-2345-BD8B-8448550A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F5FC3-CADF-ED46-BEB3-C04C37751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29E0D-9031-0645-9ACA-9DBF40AD0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30563-E122-8447-A42F-FE803334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7CE0-1577-8D4D-90E1-0A1B0B5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67579-573B-0A4A-BA66-800B43AF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0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48A7E-1DD9-E047-8E46-20FDDD0A6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F892E-D079-2648-8857-34FA803CE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A635-13BC-B749-A160-04BDF8F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5FB5-6296-7346-BA4D-5C6BE933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C9865-FA63-2C4E-9E0C-E08903D5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9DF-F678-194F-92F5-E1A7129CB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07B6-5C93-0040-89EC-F88CA52ED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14D07-6766-A24E-AB97-E0BD527A9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1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C7DB-2BA3-F04C-8AA0-1CBC595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9708" y="1047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B093-73BE-5548-AFDD-7AB22FB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EE008-C10E-E244-894A-0FBAAAFF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8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58A1F-A6D4-7F44-B2B3-A6FB295BA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5B476-7913-0643-940D-5DED9CA2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8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0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C7DB-2BA3-F04C-8AA0-1CBC595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9708" y="1047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B093-73BE-5548-AFDD-7AB22FB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80008"/>
            <a:ext cx="5005710" cy="4295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EE008-C10E-E244-894A-0FBAAAFF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11139"/>
            <a:ext cx="5005710" cy="2965684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58A1F-A6D4-7F44-B2B3-A6FB295BA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6502" y="2280008"/>
            <a:ext cx="5005709" cy="4295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5B476-7913-0643-940D-5DED9CA2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6502" y="2811139"/>
            <a:ext cx="5005709" cy="2965684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F0753-B7EB-864E-8872-12F00FD0B37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80008"/>
            <a:ext cx="0" cy="3496814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50AF62-B1D5-D841-B52E-97EC20D2CE6B}"/>
              </a:ext>
            </a:extLst>
          </p:cNvPr>
          <p:cNvSpPr/>
          <p:nvPr userDrawn="1"/>
        </p:nvSpPr>
        <p:spPr>
          <a:xfrm>
            <a:off x="836612" y="1614205"/>
            <a:ext cx="5009666" cy="564205"/>
          </a:xfrm>
          <a:prstGeom prst="rect">
            <a:avLst/>
          </a:prstGeom>
          <a:solidFill>
            <a:srgbClr val="F89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DD6E0-238A-3A40-87AC-3C8A2180C06A}"/>
              </a:ext>
            </a:extLst>
          </p:cNvPr>
          <p:cNvSpPr/>
          <p:nvPr userDrawn="1"/>
        </p:nvSpPr>
        <p:spPr>
          <a:xfrm>
            <a:off x="6345724" y="1614205"/>
            <a:ext cx="5009666" cy="564205"/>
          </a:xfrm>
          <a:prstGeom prst="rect">
            <a:avLst/>
          </a:prstGeom>
          <a:solidFill>
            <a:srgbClr val="F2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A35D153-7FB7-1943-9F0C-12C8045CE29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9789" y="1706571"/>
            <a:ext cx="5005710" cy="42953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E14E150-ACA2-8E4B-A789-210F1A2DB3A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8182" y="1706571"/>
            <a:ext cx="5005710" cy="42953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24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C7DB-2BA3-F04C-8AA0-1CBC595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9708" y="1047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B093-73BE-5548-AFDD-7AB22FB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04" y="2269633"/>
            <a:ext cx="3509617" cy="564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EE008-C10E-E244-894A-0FBAAAFF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804" y="2833839"/>
            <a:ext cx="3509617" cy="3418205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58A1F-A6D4-7F44-B2B3-A6FB295BA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9108" y="2269633"/>
            <a:ext cx="3493450" cy="564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5B476-7913-0643-940D-5DED9CA2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9108" y="2833839"/>
            <a:ext cx="3493450" cy="3418205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1E9A19-DECE-5E48-BC52-AC08AF3E8BC0}"/>
              </a:ext>
            </a:extLst>
          </p:cNvPr>
          <p:cNvSpPr/>
          <p:nvPr userDrawn="1"/>
        </p:nvSpPr>
        <p:spPr>
          <a:xfrm>
            <a:off x="712628" y="1644008"/>
            <a:ext cx="3512793" cy="564205"/>
          </a:xfrm>
          <a:prstGeom prst="rect">
            <a:avLst/>
          </a:prstGeom>
          <a:solidFill>
            <a:srgbClr val="F89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2B1A2-E75F-7E48-ABEC-CD70D422BAAC}"/>
              </a:ext>
            </a:extLst>
          </p:cNvPr>
          <p:cNvSpPr/>
          <p:nvPr userDrawn="1"/>
        </p:nvSpPr>
        <p:spPr>
          <a:xfrm>
            <a:off x="4389765" y="1644008"/>
            <a:ext cx="3512793" cy="564205"/>
          </a:xfrm>
          <a:prstGeom prst="rect">
            <a:avLst/>
          </a:prstGeom>
          <a:solidFill>
            <a:srgbClr val="F2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2F12AA-DB6B-6249-90B8-3AFDE86079E5}"/>
              </a:ext>
            </a:extLst>
          </p:cNvPr>
          <p:cNvSpPr/>
          <p:nvPr userDrawn="1"/>
        </p:nvSpPr>
        <p:spPr>
          <a:xfrm>
            <a:off x="8066902" y="1644008"/>
            <a:ext cx="3512793" cy="564205"/>
          </a:xfrm>
          <a:prstGeom prst="rect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5B3237-9D81-D047-9B58-B437BE2D3D0B}"/>
              </a:ext>
            </a:extLst>
          </p:cNvPr>
          <p:cNvCxnSpPr>
            <a:cxnSpLocks/>
          </p:cNvCxnSpPr>
          <p:nvPr userDrawn="1"/>
        </p:nvCxnSpPr>
        <p:spPr>
          <a:xfrm>
            <a:off x="8006608" y="2503759"/>
            <a:ext cx="0" cy="2965684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1E4A45-AD61-A742-A9E9-365ABFF1B05C}"/>
              </a:ext>
            </a:extLst>
          </p:cNvPr>
          <p:cNvCxnSpPr>
            <a:cxnSpLocks/>
          </p:cNvCxnSpPr>
          <p:nvPr userDrawn="1"/>
        </p:nvCxnSpPr>
        <p:spPr>
          <a:xfrm>
            <a:off x="4316009" y="2503759"/>
            <a:ext cx="0" cy="2965684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FE9259-1CE8-8347-807A-C6BFE3796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1223" y="2269633"/>
            <a:ext cx="3493450" cy="564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5A8B6C0-D033-6346-816D-28FC1B1FC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81223" y="2833839"/>
            <a:ext cx="3493450" cy="3418205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D7CAA4-4756-7E4D-AB85-FE14D2023F42}"/>
              </a:ext>
            </a:extLst>
          </p:cNvPr>
          <p:cNvSpPr txBox="1"/>
          <p:nvPr userDrawn="1"/>
        </p:nvSpPr>
        <p:spPr>
          <a:xfrm>
            <a:off x="785198" y="1644008"/>
            <a:ext cx="85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B752-88A3-DB4F-835F-FBA1C4E63377}"/>
              </a:ext>
            </a:extLst>
          </p:cNvPr>
          <p:cNvSpPr txBox="1"/>
          <p:nvPr userDrawn="1"/>
        </p:nvSpPr>
        <p:spPr>
          <a:xfrm>
            <a:off x="4457312" y="1644008"/>
            <a:ext cx="85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D8207-D6E6-A747-B7E9-52C015E474C1}"/>
              </a:ext>
            </a:extLst>
          </p:cNvPr>
          <p:cNvSpPr txBox="1"/>
          <p:nvPr userDrawn="1"/>
        </p:nvSpPr>
        <p:spPr>
          <a:xfrm>
            <a:off x="8129426" y="1644008"/>
            <a:ext cx="85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9364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C7DB-2BA3-F04C-8AA0-1CBC595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9708" y="1047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EE008-C10E-E244-894A-0FBAAAFF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804" y="2421883"/>
            <a:ext cx="3509617" cy="3418205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5B476-7913-0643-940D-5DED9CA2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9108" y="2421883"/>
            <a:ext cx="3493450" cy="3418205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1E9A19-DECE-5E48-BC52-AC08AF3E8BC0}"/>
              </a:ext>
            </a:extLst>
          </p:cNvPr>
          <p:cNvSpPr/>
          <p:nvPr userDrawn="1"/>
        </p:nvSpPr>
        <p:spPr>
          <a:xfrm>
            <a:off x="712628" y="1644008"/>
            <a:ext cx="3512793" cy="564205"/>
          </a:xfrm>
          <a:prstGeom prst="rect">
            <a:avLst/>
          </a:prstGeom>
          <a:solidFill>
            <a:srgbClr val="F89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2B1A2-E75F-7E48-ABEC-CD70D422BAAC}"/>
              </a:ext>
            </a:extLst>
          </p:cNvPr>
          <p:cNvSpPr/>
          <p:nvPr userDrawn="1"/>
        </p:nvSpPr>
        <p:spPr>
          <a:xfrm>
            <a:off x="4389765" y="1644008"/>
            <a:ext cx="3512793" cy="564205"/>
          </a:xfrm>
          <a:prstGeom prst="rect">
            <a:avLst/>
          </a:prstGeom>
          <a:solidFill>
            <a:srgbClr val="F2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2F12AA-DB6B-6249-90B8-3AFDE86079E5}"/>
              </a:ext>
            </a:extLst>
          </p:cNvPr>
          <p:cNvSpPr/>
          <p:nvPr userDrawn="1"/>
        </p:nvSpPr>
        <p:spPr>
          <a:xfrm>
            <a:off x="8066902" y="1644008"/>
            <a:ext cx="3512793" cy="564205"/>
          </a:xfrm>
          <a:prstGeom prst="rect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5B3237-9D81-D047-9B58-B437BE2D3D0B}"/>
              </a:ext>
            </a:extLst>
          </p:cNvPr>
          <p:cNvCxnSpPr>
            <a:cxnSpLocks/>
          </p:cNvCxnSpPr>
          <p:nvPr userDrawn="1"/>
        </p:nvCxnSpPr>
        <p:spPr>
          <a:xfrm>
            <a:off x="8006608" y="2421883"/>
            <a:ext cx="0" cy="3418205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1E4A45-AD61-A742-A9E9-365ABFF1B05C}"/>
              </a:ext>
            </a:extLst>
          </p:cNvPr>
          <p:cNvCxnSpPr>
            <a:cxnSpLocks/>
          </p:cNvCxnSpPr>
          <p:nvPr userDrawn="1"/>
        </p:nvCxnSpPr>
        <p:spPr>
          <a:xfrm>
            <a:off x="4316009" y="2421883"/>
            <a:ext cx="0" cy="3529466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5A8B6C0-D033-6346-816D-28FC1B1FC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81223" y="2421883"/>
            <a:ext cx="3493450" cy="3418205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B093-73BE-5548-AFDD-7AB22FB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04" y="1709696"/>
            <a:ext cx="3509617" cy="4223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58A1F-A6D4-7F44-B2B3-A6FB295BA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9108" y="1709696"/>
            <a:ext cx="3493450" cy="4223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FE9259-1CE8-8347-807A-C6BFE3796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1223" y="1709696"/>
            <a:ext cx="3493450" cy="42239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96989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C7DB-2BA3-F04C-8AA0-1CBC595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9708" y="1047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EE008-C10E-E244-894A-0FBAAAFF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43200"/>
            <a:ext cx="3399952" cy="3102470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5B476-7913-0643-940D-5DED9CA2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6590" y="2743200"/>
            <a:ext cx="3399951" cy="3102470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5B3237-9D81-D047-9B58-B437BE2D3D0B}"/>
              </a:ext>
            </a:extLst>
          </p:cNvPr>
          <p:cNvCxnSpPr>
            <a:cxnSpLocks/>
          </p:cNvCxnSpPr>
          <p:nvPr userDrawn="1"/>
        </p:nvCxnSpPr>
        <p:spPr>
          <a:xfrm>
            <a:off x="8130592" y="1430338"/>
            <a:ext cx="0" cy="4415332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1E4A45-AD61-A742-A9E9-365ABFF1B05C}"/>
              </a:ext>
            </a:extLst>
          </p:cNvPr>
          <p:cNvCxnSpPr>
            <a:cxnSpLocks/>
          </p:cNvCxnSpPr>
          <p:nvPr userDrawn="1"/>
        </p:nvCxnSpPr>
        <p:spPr>
          <a:xfrm>
            <a:off x="4439993" y="1430338"/>
            <a:ext cx="0" cy="4415332"/>
          </a:xfrm>
          <a:prstGeom prst="line">
            <a:avLst/>
          </a:prstGeom>
          <a:ln>
            <a:solidFill>
              <a:srgbClr val="094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5A8B6C0-D033-6346-816D-28FC1B1FC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98705" y="2743200"/>
            <a:ext cx="3399951" cy="3102470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E36642-FFBD-BF48-A966-FC1DD0F497EB}"/>
              </a:ext>
            </a:extLst>
          </p:cNvPr>
          <p:cNvSpPr/>
          <p:nvPr userDrawn="1"/>
        </p:nvSpPr>
        <p:spPr>
          <a:xfrm>
            <a:off x="1871644" y="1258950"/>
            <a:ext cx="1219141" cy="1219141"/>
          </a:xfrm>
          <a:prstGeom prst="ellipse">
            <a:avLst/>
          </a:prstGeom>
          <a:solidFill>
            <a:srgbClr val="F2B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29E1C-DF33-AD46-B174-B5D33FD57160}"/>
              </a:ext>
            </a:extLst>
          </p:cNvPr>
          <p:cNvSpPr txBox="1"/>
          <p:nvPr userDrawn="1"/>
        </p:nvSpPr>
        <p:spPr>
          <a:xfrm>
            <a:off x="2110854" y="1465058"/>
            <a:ext cx="7885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BDFF83-ACE2-2B44-B796-F1634B180014}"/>
              </a:ext>
            </a:extLst>
          </p:cNvPr>
          <p:cNvSpPr/>
          <p:nvPr userDrawn="1"/>
        </p:nvSpPr>
        <p:spPr>
          <a:xfrm>
            <a:off x="5675722" y="1258950"/>
            <a:ext cx="1219141" cy="1219141"/>
          </a:xfrm>
          <a:prstGeom prst="ellipse">
            <a:avLst/>
          </a:prstGeom>
          <a:solidFill>
            <a:srgbClr val="F89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72E5E-4A7F-B748-BE44-058137F27A19}"/>
              </a:ext>
            </a:extLst>
          </p:cNvPr>
          <p:cNvSpPr txBox="1"/>
          <p:nvPr userDrawn="1"/>
        </p:nvSpPr>
        <p:spPr>
          <a:xfrm>
            <a:off x="5891003" y="1476105"/>
            <a:ext cx="7885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6B295C-A7A3-6B4E-A507-AA290BF0A5F9}"/>
              </a:ext>
            </a:extLst>
          </p:cNvPr>
          <p:cNvSpPr/>
          <p:nvPr userDrawn="1"/>
        </p:nvSpPr>
        <p:spPr>
          <a:xfrm>
            <a:off x="9212291" y="1258950"/>
            <a:ext cx="1219141" cy="1219141"/>
          </a:xfrm>
          <a:prstGeom prst="ellipse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E65CF-25D9-7E48-8E50-35AF8C01A997}"/>
              </a:ext>
            </a:extLst>
          </p:cNvPr>
          <p:cNvSpPr txBox="1"/>
          <p:nvPr userDrawn="1"/>
        </p:nvSpPr>
        <p:spPr>
          <a:xfrm>
            <a:off x="9427572" y="1505540"/>
            <a:ext cx="7885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123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F54ECB-4BFD-614B-BC54-12BF17CF314C}"/>
              </a:ext>
            </a:extLst>
          </p:cNvPr>
          <p:cNvSpPr/>
          <p:nvPr userDrawn="1"/>
        </p:nvSpPr>
        <p:spPr>
          <a:xfrm>
            <a:off x="0" y="6146556"/>
            <a:ext cx="12192000" cy="711446"/>
          </a:xfrm>
          <a:prstGeom prst="rect">
            <a:avLst/>
          </a:prstGeom>
          <a:solidFill>
            <a:srgbClr val="084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060B72C-CE6D-DA4E-8213-B1DA70246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4479" y="4841666"/>
            <a:ext cx="1765591" cy="20163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A6D89-C6F6-D040-87C0-73A72EA3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25755"/>
            <a:ext cx="10515600" cy="66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C7315-3B8E-F94B-8CF5-17C5DE430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3732"/>
            <a:ext cx="10515600" cy="4008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F5BB80-B65B-544B-A4B4-CD7269BA0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 t="-9302"/>
          <a:stretch/>
        </p:blipFill>
        <p:spPr>
          <a:xfrm>
            <a:off x="362174" y="274321"/>
            <a:ext cx="775746" cy="8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17" r:id="rId6"/>
    <p:sldLayoutId id="2147483715" r:id="rId7"/>
    <p:sldLayoutId id="2147483716" r:id="rId8"/>
    <p:sldLayoutId id="214748371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9445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EC87B-C5B8-A14E-B7AD-03E0048B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E9B6-2902-B14A-B9AB-E385C87FE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57236-B85E-374B-B5D4-5D19CDA52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7249-D679-794F-8324-9B04E251279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08583-8691-A547-9DEB-19C21E58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7D61-95AC-B244-A99E-91B1F9676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B8A0-CE34-9A47-911D-D1756B9A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2" r:id="rId3"/>
    <p:sldLayoutId id="2147483691" r:id="rId4"/>
    <p:sldLayoutId id="2147483668" r:id="rId5"/>
    <p:sldLayoutId id="2147483675" r:id="rId6"/>
    <p:sldLayoutId id="2147483676" r:id="rId7"/>
    <p:sldLayoutId id="2147483667" r:id="rId8"/>
    <p:sldLayoutId id="2147483684" r:id="rId9"/>
    <p:sldLayoutId id="2147483685" r:id="rId10"/>
    <p:sldLayoutId id="2147483686" r:id="rId11"/>
    <p:sldLayoutId id="2147483687" r:id="rId12"/>
    <p:sldLayoutId id="2147483671" r:id="rId13"/>
    <p:sldLayoutId id="2147483678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mailto:valargurusamy@wgrf.c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4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67" y="2253995"/>
            <a:ext cx="9176004" cy="241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854442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Funding 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371475" y="1890583"/>
            <a:ext cx="1123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Researchers interested in accessing WGRF funding can submit proposals to: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Agriculture Development Fund (ADF) - SK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Ag Action Manitoba (AAM) - MB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Agriculture Funding Consortium (AFC) – AB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Canola Agronomic Research Program (CARP)</a:t>
            </a:r>
          </a:p>
        </p:txBody>
      </p:sp>
    </p:spTree>
    <p:extLst>
      <p:ext uri="{BB962C8B-B14F-4D97-AF65-F5344CB8AC3E}">
        <p14:creationId xmlns:p14="http://schemas.microsoft.com/office/powerpoint/2010/main" val="327985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840978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Funding 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1152525" y="1811507"/>
            <a:ext cx="10887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Involved with other programs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CAP (Clusters, Projects)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Genome Canada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NSERC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Collaborate with other funders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Crop commissions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Governments</a:t>
            </a:r>
          </a:p>
        </p:txBody>
      </p:sp>
    </p:spTree>
    <p:extLst>
      <p:ext uri="{BB962C8B-B14F-4D97-AF65-F5344CB8AC3E}">
        <p14:creationId xmlns:p14="http://schemas.microsoft.com/office/powerpoint/2010/main" val="70921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854442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Funding 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457200" y="1719133"/>
            <a:ext cx="11277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WGRF Research Committee makes recommendations to  Board:</a:t>
            </a:r>
          </a:p>
          <a:p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	- Benefit to farmers</a:t>
            </a:r>
          </a:p>
          <a:p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	- Science</a:t>
            </a:r>
          </a:p>
          <a:p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	- Likelihood of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Board makes funding 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Staff manage process and implement decisions</a:t>
            </a:r>
          </a:p>
        </p:txBody>
      </p:sp>
    </p:spTree>
    <p:extLst>
      <p:ext uri="{BB962C8B-B14F-4D97-AF65-F5344CB8AC3E}">
        <p14:creationId xmlns:p14="http://schemas.microsoft.com/office/powerpoint/2010/main" val="60729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979996" y="957959"/>
            <a:ext cx="10659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Lato" panose="020F0502020204030203" pitchFamily="34" charset="0"/>
              </a:rPr>
              <a:t>Congratulations! Your Proposal is Approved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583720" y="2006681"/>
            <a:ext cx="110561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WGRF Funding: up to 100%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Contract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Annual reporting and payment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Flexibility (payment schedule)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9445F"/>
                </a:solidFill>
                <a:latin typeface="Lato" panose="020F0502020204030203" pitchFamily="34" charset="0"/>
              </a:rPr>
              <a:t>Changes require contract amendment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b="1" dirty="0">
              <a:solidFill>
                <a:srgbClr val="09445F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5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71844-218E-4CA2-AD28-75EDDDF7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3"/>
            <a:ext cx="7029450" cy="1574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36BAC6-F965-490F-9644-C152E0F2E29E}"/>
              </a:ext>
            </a:extLst>
          </p:cNvPr>
          <p:cNvSpPr txBox="1"/>
          <p:nvPr/>
        </p:nvSpPr>
        <p:spPr>
          <a:xfrm>
            <a:off x="2982120" y="1981268"/>
            <a:ext cx="872779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Lato" panose="020F0502020204030203" pitchFamily="34" charset="0"/>
              </a:rPr>
              <a:t>Research Chair in Cropping Systems </a:t>
            </a:r>
          </a:p>
          <a:p>
            <a:r>
              <a:rPr lang="en-US" sz="3200" b="1" dirty="0">
                <a:solidFill>
                  <a:srgbClr val="09445F"/>
                </a:solidFill>
                <a:latin typeface="Lato" panose="020F0502020204030203" pitchFamily="34" charset="0"/>
              </a:rPr>
              <a:t>(Dr. Linda Gorim)</a:t>
            </a:r>
          </a:p>
          <a:p>
            <a:endParaRPr lang="en-US" b="1" dirty="0">
              <a:solidFill>
                <a:srgbClr val="00B050"/>
              </a:solidFill>
              <a:latin typeface="Lato" panose="020F0502020204030203" pitchFamily="34" charset="0"/>
            </a:endParaRPr>
          </a:p>
          <a:p>
            <a:r>
              <a:rPr lang="en-US" sz="3200" b="1" dirty="0">
                <a:solidFill>
                  <a:srgbClr val="92D050"/>
                </a:solidFill>
                <a:latin typeface="Lato" panose="020F0502020204030203" pitchFamily="34" charset="0"/>
              </a:rPr>
              <a:t>Systems/Integrated Agronomy Chair </a:t>
            </a:r>
          </a:p>
          <a:p>
            <a:r>
              <a:rPr lang="en-US" sz="3200" b="1" dirty="0">
                <a:solidFill>
                  <a:srgbClr val="09445F"/>
                </a:solidFill>
                <a:latin typeface="Lato" panose="020F0502020204030203" pitchFamily="34" charset="0"/>
              </a:rPr>
              <a:t>(Dr. Maryse Bourgault) </a:t>
            </a:r>
          </a:p>
          <a:p>
            <a:endParaRPr lang="en-US" sz="1200" b="1" dirty="0">
              <a:solidFill>
                <a:srgbClr val="00B050"/>
              </a:solidFill>
              <a:latin typeface="Lato" panose="020F0502020204030203" pitchFamily="34" charset="0"/>
            </a:endParaRPr>
          </a:p>
          <a:p>
            <a:r>
              <a:rPr lang="en-US" sz="3200" b="1" dirty="0">
                <a:solidFill>
                  <a:srgbClr val="92D050"/>
                </a:solidFill>
                <a:latin typeface="Lato" panose="020F0502020204030203" pitchFamily="34" charset="0"/>
              </a:rPr>
              <a:t>Two Research Chairs </a:t>
            </a:r>
          </a:p>
          <a:p>
            <a:r>
              <a:rPr lang="en-US" sz="3200" b="1" dirty="0">
                <a:solidFill>
                  <a:srgbClr val="09445F"/>
                </a:solidFill>
                <a:latin typeface="Lato" panose="020F0502020204030203" pitchFamily="34" charset="0"/>
              </a:rPr>
              <a:t>(Dr. Mario Tenuta, 4R Nutrient Stewardship and TBD) 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9BD34756-84EB-4ACC-ADC0-221740DB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5" y="1800310"/>
            <a:ext cx="2737432" cy="1060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89208-546A-42BB-A837-ADFA61FB4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0" y="3093098"/>
            <a:ext cx="2201935" cy="10063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BB3479B-D1FD-4FD5-B414-43B600AA3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0" y="4159033"/>
            <a:ext cx="2201936" cy="10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71844-218E-4CA2-AD28-75EDDDF7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3"/>
            <a:ext cx="7029450" cy="1574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6E4610-9A14-46D5-A5FE-028218F34CD3}"/>
              </a:ext>
            </a:extLst>
          </p:cNvPr>
          <p:cNvSpPr txBox="1"/>
          <p:nvPr/>
        </p:nvSpPr>
        <p:spPr>
          <a:xfrm>
            <a:off x="772122" y="2024617"/>
            <a:ext cx="1012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09445F"/>
                </a:solidFill>
                <a:latin typeface="Lato" panose="020F0502020204030203" pitchFamily="34" charset="0"/>
              </a:rPr>
              <a:t>Phase 2 launched in April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09445F"/>
                </a:solidFill>
                <a:latin typeface="Lato" panose="020F0502020204030203" pitchFamily="34" charset="0"/>
              </a:rPr>
              <a:t>$24 M approved for research capacity (equipment &amp; infrastructure) 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7305A1C-D505-418D-8649-7CBAE7E7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268" y="313533"/>
            <a:ext cx="2907801" cy="18532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2804A78-88A5-419F-83FF-99FA176D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279" y="3596676"/>
            <a:ext cx="1887706" cy="91701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F7724358-F3E4-40D1-9093-D9DB4DD1B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4526244"/>
            <a:ext cx="4830329" cy="147643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DA2C82D-A4A3-4818-8C75-0BFECC1C6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45" y="4365681"/>
            <a:ext cx="2427589" cy="1667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01239D-8EED-4BDD-87AD-6EE180382167}"/>
              </a:ext>
            </a:extLst>
          </p:cNvPr>
          <p:cNvSpPr txBox="1"/>
          <p:nvPr/>
        </p:nvSpPr>
        <p:spPr>
          <a:xfrm>
            <a:off x="3052354" y="3246511"/>
            <a:ext cx="610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valargurusamy@wgrf.ca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3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9A830D-ACB5-A746-8F79-D5D00D15E48A}"/>
              </a:ext>
            </a:extLst>
          </p:cNvPr>
          <p:cNvSpPr/>
          <p:nvPr/>
        </p:nvSpPr>
        <p:spPr>
          <a:xfrm>
            <a:off x="10542558" y="2694214"/>
            <a:ext cx="7506833" cy="6858000"/>
          </a:xfrm>
          <a:custGeom>
            <a:avLst/>
            <a:gdLst>
              <a:gd name="connsiteX0" fmla="*/ 0 w 12176804"/>
              <a:gd name="connsiteY0" fmla="*/ 0 h 6858000"/>
              <a:gd name="connsiteX1" fmla="*/ 12176804 w 12176804"/>
              <a:gd name="connsiteY1" fmla="*/ 0 h 6858000"/>
              <a:gd name="connsiteX2" fmla="*/ 12176804 w 12176804"/>
              <a:gd name="connsiteY2" fmla="*/ 6858000 h 6858000"/>
              <a:gd name="connsiteX3" fmla="*/ 0 w 12176804"/>
              <a:gd name="connsiteY3" fmla="*/ 6858000 h 6858000"/>
              <a:gd name="connsiteX4" fmla="*/ 0 w 12176804"/>
              <a:gd name="connsiteY4" fmla="*/ 0 h 6858000"/>
              <a:gd name="connsiteX0" fmla="*/ 0 w 12176804"/>
              <a:gd name="connsiteY0" fmla="*/ 0 h 6858000"/>
              <a:gd name="connsiteX1" fmla="*/ 12176804 w 12176804"/>
              <a:gd name="connsiteY1" fmla="*/ 0 h 6858000"/>
              <a:gd name="connsiteX2" fmla="*/ 12176804 w 12176804"/>
              <a:gd name="connsiteY2" fmla="*/ 6858000 h 6858000"/>
              <a:gd name="connsiteX3" fmla="*/ 4669971 w 12176804"/>
              <a:gd name="connsiteY3" fmla="*/ 6858000 h 6858000"/>
              <a:gd name="connsiteX4" fmla="*/ 0 w 12176804"/>
              <a:gd name="connsiteY4" fmla="*/ 0 h 6858000"/>
              <a:gd name="connsiteX0" fmla="*/ 7233557 w 7506833"/>
              <a:gd name="connsiteY0" fmla="*/ 16328 h 6858000"/>
              <a:gd name="connsiteX1" fmla="*/ 7506833 w 7506833"/>
              <a:gd name="connsiteY1" fmla="*/ 0 h 6858000"/>
              <a:gd name="connsiteX2" fmla="*/ 7506833 w 7506833"/>
              <a:gd name="connsiteY2" fmla="*/ 6858000 h 6858000"/>
              <a:gd name="connsiteX3" fmla="*/ 0 w 7506833"/>
              <a:gd name="connsiteY3" fmla="*/ 6858000 h 6858000"/>
              <a:gd name="connsiteX4" fmla="*/ 7233557 w 7506833"/>
              <a:gd name="connsiteY4" fmla="*/ 16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833" h="6858000">
                <a:moveTo>
                  <a:pt x="7233557" y="16328"/>
                </a:moveTo>
                <a:lnTo>
                  <a:pt x="7506833" y="0"/>
                </a:lnTo>
                <a:lnTo>
                  <a:pt x="7506833" y="6858000"/>
                </a:lnTo>
                <a:lnTo>
                  <a:pt x="0" y="6858000"/>
                </a:lnTo>
                <a:lnTo>
                  <a:pt x="7233557" y="16328"/>
                </a:lnTo>
                <a:close/>
              </a:path>
            </a:pathLst>
          </a:custGeom>
          <a:solidFill>
            <a:srgbClr val="0944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Icon&#10;&#10;Description automatically generated">
            <a:extLst>
              <a:ext uri="{FF2B5EF4-FFF2-40B4-BE49-F238E27FC236}">
                <a16:creationId xmlns:a16="http://schemas.microsoft.com/office/drawing/2014/main" id="{96B490FF-2928-D04F-802F-733A9A89B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43" t="-3387" r="52431" b="17304"/>
          <a:stretch/>
        </p:blipFill>
        <p:spPr>
          <a:xfrm>
            <a:off x="12751822" y="0"/>
            <a:ext cx="4525731" cy="8298763"/>
          </a:xfr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F90C777-A721-0F4F-93B7-E01B9738C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684" b="36526"/>
          <a:stretch/>
        </p:blipFill>
        <p:spPr>
          <a:xfrm>
            <a:off x="14491172" y="1764439"/>
            <a:ext cx="4492097" cy="71849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54FB2A-D7AA-3F45-B07C-3E0F52F5DD23}"/>
              </a:ext>
            </a:extLst>
          </p:cNvPr>
          <p:cNvSpPr/>
          <p:nvPr/>
        </p:nvSpPr>
        <p:spPr>
          <a:xfrm>
            <a:off x="0" y="2865"/>
            <a:ext cx="5242095" cy="6855135"/>
          </a:xfrm>
          <a:prstGeom prst="rect">
            <a:avLst/>
          </a:prstGeom>
          <a:solidFill>
            <a:srgbClr val="81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F52BCA0-1CBB-DD41-B4DD-9B6995836841}"/>
              </a:ext>
            </a:extLst>
          </p:cNvPr>
          <p:cNvSpPr txBox="1">
            <a:spLocks/>
          </p:cNvSpPr>
          <p:nvPr/>
        </p:nvSpPr>
        <p:spPr>
          <a:xfrm>
            <a:off x="494562" y="2824475"/>
            <a:ext cx="4210750" cy="220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9445F"/>
                </a:solidFill>
                <a:latin typeface="+mn-lt"/>
              </a:rPr>
              <a:t>$300,000/</a:t>
            </a:r>
            <a:r>
              <a:rPr lang="en-US" sz="5400" b="1" dirty="0" err="1">
                <a:solidFill>
                  <a:srgbClr val="09445F"/>
                </a:solidFill>
                <a:latin typeface="+mn-lt"/>
              </a:rPr>
              <a:t>yr</a:t>
            </a:r>
            <a:r>
              <a:rPr lang="en-US" sz="5400" b="1" dirty="0">
                <a:solidFill>
                  <a:srgbClr val="09445F"/>
                </a:solidFill>
                <a:latin typeface="+mn-lt"/>
              </a:rPr>
              <a:t> Graduate Scholarships 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1C47A6-5ACA-874C-B1EF-F2B206D04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" t="-9302" r="77850"/>
          <a:stretch/>
        </p:blipFill>
        <p:spPr>
          <a:xfrm>
            <a:off x="430917" y="1304940"/>
            <a:ext cx="1182127" cy="1249978"/>
          </a:xfrm>
          <a:prstGeom prst="rect">
            <a:avLst/>
          </a:prstGeom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7C760F74-84A5-4F9A-80BD-5442C4ACC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50" y="829845"/>
            <a:ext cx="5413510" cy="2245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55889-CCF1-4FCF-863C-8453A4721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38" y="2584449"/>
            <a:ext cx="4788626" cy="21885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366EAFD-E13C-4408-B43C-7DC7C8283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739" y="4651899"/>
            <a:ext cx="3926330" cy="18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9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749667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</a:rPr>
              <a:t>Sponsorship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5D158-722F-423D-8C1E-AE65FF0A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93" y="1395692"/>
            <a:ext cx="5978547" cy="2546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B9012-FCD9-4D17-84AA-0788A11A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04" y="4760487"/>
            <a:ext cx="4511264" cy="1403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96B5C-770D-485F-BCAB-F13F944A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39" y="1867807"/>
            <a:ext cx="4401615" cy="2101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DEDA98-16A2-4F6C-9206-2C4F26DF1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56" y="4366516"/>
            <a:ext cx="4588806" cy="1720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D797CF-F735-49A3-B647-D9F7A0897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78" y="3809128"/>
            <a:ext cx="6231361" cy="7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2A09E-B7B1-4D52-8278-B39C49587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1" y="137566"/>
            <a:ext cx="1673638" cy="771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749667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9445F"/>
                </a:solidFill>
                <a:latin typeface="Lato" panose="020F0502020204030203" pitchFamily="34" charset="0"/>
              </a:rPr>
              <a:t>WGRF Over 40 Years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E2C7D-DBB1-4E5A-B02F-97D35434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10" y="45282"/>
            <a:ext cx="8722113" cy="268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AB88DF-F3E1-4DF4-A623-4E907D490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047" y="2955975"/>
            <a:ext cx="6618660" cy="309563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A778155-ACDC-4CD8-BD64-226F1EBAC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448" y="4009256"/>
            <a:ext cx="1397885" cy="4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2A09E-B7B1-4D52-8278-B39C49587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1" y="137566"/>
            <a:ext cx="1673638" cy="771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749667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9445F"/>
                </a:solidFill>
                <a:latin typeface="Lato" panose="020F0502020204030203" pitchFamily="34" charset="0"/>
              </a:rPr>
              <a:t>WGRF Over 40 Years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5768E-7ABB-4720-A20B-62E22491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4" y="137566"/>
            <a:ext cx="8957733" cy="57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4A387-B7EA-A245-A87F-0E24CE601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07" y="1494010"/>
            <a:ext cx="10559744" cy="41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FC4835-C812-470C-B807-88BC0786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89" y="191108"/>
            <a:ext cx="4777343" cy="4576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92A09E-B7B1-4D52-8278-B39C4958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1" y="137566"/>
            <a:ext cx="1673638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87948-0596-4450-A8E6-745C6BF5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191108"/>
            <a:ext cx="6027503" cy="3649371"/>
          </a:xfrm>
          <a:prstGeom prst="rect">
            <a:avLst/>
          </a:prstGeom>
        </p:spPr>
      </p:pic>
      <p:pic>
        <p:nvPicPr>
          <p:cNvPr id="9" name="Picture 8" descr="A picture containing text, red, dark&#10;&#10;Description automatically generated">
            <a:extLst>
              <a:ext uri="{FF2B5EF4-FFF2-40B4-BE49-F238E27FC236}">
                <a16:creationId xmlns:a16="http://schemas.microsoft.com/office/drawing/2014/main" id="{C98C4F4F-1990-436C-9D1D-0AB128B45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14" y="3509758"/>
            <a:ext cx="5861786" cy="2930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86E57-5E90-49A1-8A69-F3FE2B6D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045" y="4525426"/>
            <a:ext cx="5082140" cy="12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038225" y="1081861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Summary: Accessing WGRF Funds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1046486" y="2150716"/>
            <a:ext cx="10099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WGRF funding interests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- 15 crops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Variety development and production</a:t>
            </a:r>
          </a:p>
          <a:p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	- Single and multi-crop issues</a:t>
            </a:r>
          </a:p>
          <a:p>
            <a:endParaRPr lang="en-US" sz="3600" b="1" dirty="0">
              <a:solidFill>
                <a:srgbClr val="09445F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000125" y="962404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Summary: Accessing WGRF Funds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1246997" y="2124388"/>
            <a:ext cx="11277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Science based competitive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Independent decision making and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Benefit to farmers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Think Western Canadian!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Remember technology transfer</a:t>
            </a:r>
          </a:p>
        </p:txBody>
      </p:sp>
    </p:spTree>
    <p:extLst>
      <p:ext uri="{BB962C8B-B14F-4D97-AF65-F5344CB8AC3E}">
        <p14:creationId xmlns:p14="http://schemas.microsoft.com/office/powerpoint/2010/main" val="322352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000124" y="1076704"/>
            <a:ext cx="9995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For more information please contact: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CBDFDD-9931-4CF3-96F0-12DEA7F77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90314"/>
              </p:ext>
            </p:extLst>
          </p:nvPr>
        </p:nvGraphicFramePr>
        <p:xfrm>
          <a:off x="1438274" y="2051820"/>
          <a:ext cx="87153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8">
                  <a:extLst>
                    <a:ext uri="{9D8B030D-6E8A-4147-A177-3AD203B41FA5}">
                      <a16:colId xmlns:a16="http://schemas.microsoft.com/office/drawing/2014/main" val="2309253438"/>
                    </a:ext>
                  </a:extLst>
                </a:gridCol>
                <a:gridCol w="4357688">
                  <a:extLst>
                    <a:ext uri="{9D8B030D-6E8A-4147-A177-3AD203B41FA5}">
                      <a16:colId xmlns:a16="http://schemas.microsoft.com/office/drawing/2014/main" val="2107910488"/>
                    </a:ext>
                  </a:extLst>
                </a:gridCol>
              </a:tblGrid>
              <a:tr h="1403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Lisa Jategaonkar M.Sc.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Program Manager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(306) 975-0099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LisaJategaonkar@wgrf.ca</a:t>
                      </a:r>
                      <a:endParaRPr lang="en-US" sz="2400" b="1" u="none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 Flaten, M.Sc., PAg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Program Manager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(306) 975-0207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PatFlaten@wgrf.ca</a:t>
                      </a:r>
                    </a:p>
                    <a:p>
                      <a:endParaRPr lang="en-US" sz="2000" b="1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103720"/>
                  </a:ext>
                </a:extLst>
              </a:tr>
              <a:tr h="1679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Joelle Harris, B.S.A., PAg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Program Manager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(306) 975-1230</a:t>
                      </a:r>
                      <a:b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JoelleHarris@wgrf.ca </a:t>
                      </a:r>
                      <a:endParaRPr lang="en-US" sz="2000" b="1" u="none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Valar Gurusamy, Ph.D., AAg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Program Manager</a:t>
                      </a:r>
                      <a:br>
                        <a:rPr lang="en-US" sz="2400" b="1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(306) 975-1232</a:t>
                      </a:r>
                      <a:b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2400" b="1" u="none" dirty="0">
                          <a:solidFill>
                            <a:srgbClr val="09445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Valargurusamy@wgrf.ca</a:t>
                      </a:r>
                      <a:endParaRPr lang="en-US" sz="2400" b="1" u="none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>
                        <a:solidFill>
                          <a:srgbClr val="09445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99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688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6523-BD63-E347-94D8-00599BE4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9915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B96F6-8AE5-49BC-AE14-BCDB79027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2" y="1387364"/>
            <a:ext cx="3947428" cy="1518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F9D3-6245-4183-BB24-42963050E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28" y="3000793"/>
            <a:ext cx="3517272" cy="2956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EA3E20-567F-4AB1-98D3-BAD8ACE6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069" y="3439513"/>
            <a:ext cx="6096000" cy="247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749667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Over 40 Years </a:t>
            </a:r>
          </a:p>
        </p:txBody>
      </p:sp>
    </p:spTree>
    <p:extLst>
      <p:ext uri="{BB962C8B-B14F-4D97-AF65-F5344CB8AC3E}">
        <p14:creationId xmlns:p14="http://schemas.microsoft.com/office/powerpoint/2010/main" val="51420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4BBE0-E914-4A1E-9A8B-8FB23B277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73" y="607811"/>
            <a:ext cx="10756483" cy="56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313234" y="624805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New Look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9D25008-D6A6-4D52-A299-B8FB4E821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10" y="1539240"/>
            <a:ext cx="6224016" cy="1889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E0B8CC-C6DF-439C-974F-CE1B1FB7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094" y="1695060"/>
            <a:ext cx="4526896" cy="1271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00CDA5-2BA9-471C-93E8-AF477ABD2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2" y="3714190"/>
            <a:ext cx="2686050" cy="2190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399B4-2C7C-44F7-9F64-851094B12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856" y="3429000"/>
            <a:ext cx="3388266" cy="2078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90648-4562-4E25-93FF-229322E60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11" y="4329014"/>
            <a:ext cx="4755777" cy="11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968742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Overview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1B383-33C0-44BF-A6BD-96F979DECA0A}"/>
              </a:ext>
            </a:extLst>
          </p:cNvPr>
          <p:cNvSpPr txBox="1"/>
          <p:nvPr/>
        </p:nvSpPr>
        <p:spPr>
          <a:xfrm>
            <a:off x="1302966" y="1855844"/>
            <a:ext cx="9415092" cy="403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Federally registered not-for-profit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Charitable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Board of Directors = 18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Research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$14M annual average funding (5 </a:t>
            </a:r>
            <a:r>
              <a:rPr lang="en-US" sz="3600" b="1" dirty="0" err="1">
                <a:solidFill>
                  <a:srgbClr val="09445F"/>
                </a:solidFill>
                <a:latin typeface="Lato" panose="020F0502020204030203" pitchFamily="34" charset="0"/>
              </a:rPr>
              <a:t>yr</a:t>
            </a: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172 projects, 15 crops, 5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$53M research funding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45859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749667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Crops of Interest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C46A9-6E68-479A-96B1-2005220C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244" y="1765301"/>
            <a:ext cx="9562398" cy="3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152525" y="749667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Priority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3BBF5-3184-49F9-B159-0CD63E8E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37" y="1678135"/>
            <a:ext cx="8898126" cy="4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AF076E-27DB-42EB-829C-45FE39B00C7B}"/>
              </a:ext>
            </a:extLst>
          </p:cNvPr>
          <p:cNvSpPr/>
          <p:nvPr/>
        </p:nvSpPr>
        <p:spPr>
          <a:xfrm>
            <a:off x="1056059" y="873492"/>
            <a:ext cx="9565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  <a:latin typeface="Lato" panose="020F0502020204030203" pitchFamily="34" charset="0"/>
              </a:rPr>
              <a:t>Funding 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CCC58-03B5-4789-8495-81633B64D1D1}"/>
              </a:ext>
            </a:extLst>
          </p:cNvPr>
          <p:cNvSpPr txBox="1"/>
          <p:nvPr/>
        </p:nvSpPr>
        <p:spPr>
          <a:xfrm>
            <a:off x="752475" y="1833433"/>
            <a:ext cx="10172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Participate in established, science-based competitive processes consistent with WGRF research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45F"/>
                </a:solidFill>
                <a:latin typeface="Lato" panose="020F0502020204030203" pitchFamily="34" charset="0"/>
              </a:rPr>
              <a:t>WGRF does not accept research proposals directly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9445F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8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GRF branded colours">
      <a:dk1>
        <a:srgbClr val="000000"/>
      </a:dk1>
      <a:lt1>
        <a:srgbClr val="FFFFFF"/>
      </a:lt1>
      <a:dk2>
        <a:srgbClr val="09445F"/>
      </a:dk2>
      <a:lt2>
        <a:srgbClr val="E1EDF3"/>
      </a:lt2>
      <a:accent1>
        <a:srgbClr val="F2B541"/>
      </a:accent1>
      <a:accent2>
        <a:srgbClr val="F89726"/>
      </a:accent2>
      <a:accent3>
        <a:srgbClr val="1D818C"/>
      </a:accent3>
      <a:accent4>
        <a:srgbClr val="81C341"/>
      </a:accent4>
      <a:accent5>
        <a:srgbClr val="B32024"/>
      </a:accent5>
      <a:accent6>
        <a:srgbClr val="094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WGRF_PPT_template_2.0" id="{E1498047-BB0B-AA4B-B8BA-49B2D494C3CB}" vid="{AB0EB1EB-AC5E-474E-90FE-42D989EB253B}"/>
    </a:ext>
  </a:extLst>
</a:theme>
</file>

<file path=ppt/theme/theme2.xml><?xml version="1.0" encoding="utf-8"?>
<a:theme xmlns:a="http://schemas.openxmlformats.org/drawingml/2006/main" name="Custom Design">
  <a:themeElements>
    <a:clrScheme name="WGRF Branding 2">
      <a:dk1>
        <a:srgbClr val="000000"/>
      </a:dk1>
      <a:lt1>
        <a:srgbClr val="FFFFFF"/>
      </a:lt1>
      <a:dk2>
        <a:srgbClr val="09445F"/>
      </a:dk2>
      <a:lt2>
        <a:srgbClr val="E1EDF3"/>
      </a:lt2>
      <a:accent1>
        <a:srgbClr val="F2B541"/>
      </a:accent1>
      <a:accent2>
        <a:srgbClr val="F89726"/>
      </a:accent2>
      <a:accent3>
        <a:srgbClr val="1D818C"/>
      </a:accent3>
      <a:accent4>
        <a:srgbClr val="81C341"/>
      </a:accent4>
      <a:accent5>
        <a:srgbClr val="B32024"/>
      </a:accent5>
      <a:accent6>
        <a:srgbClr val="0944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WGRF_PPT_template_2.0" id="{E1498047-BB0B-AA4B-B8BA-49B2D494C3CB}" vid="{3F48EE23-CD18-F94E-A0DC-85FCB29E9C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441</Words>
  <Application>Microsoft Office PowerPoint</Application>
  <PresentationFormat>Widescreen</PresentationFormat>
  <Paragraphs>79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Scheerer</dc:creator>
  <cp:lastModifiedBy>Mike Espeseth</cp:lastModifiedBy>
  <cp:revision>98</cp:revision>
  <dcterms:created xsi:type="dcterms:W3CDTF">2020-09-28T18:19:23Z</dcterms:created>
  <dcterms:modified xsi:type="dcterms:W3CDTF">2021-11-25T15:27:39Z</dcterms:modified>
</cp:coreProperties>
</file>